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Gelasio"/>
      <p:regular r:id="rId17"/>
    </p:embeddedFont>
    <p:embeddedFont>
      <p:font typeface="Gelasio"/>
      <p:regular r:id="rId18"/>
    </p:embeddedFont>
    <p:embeddedFont>
      <p:font typeface="Gelasio"/>
      <p:regular r:id="rId19"/>
    </p:embeddedFont>
    <p:embeddedFont>
      <p:font typeface="Gelasio"/>
      <p:regular r:id="rId20"/>
    </p:embeddedFont>
    <p:embeddedFont>
      <p:font typeface="Lato"/>
      <p:regular r:id="rId21"/>
    </p:embeddedFont>
    <p:embeddedFont>
      <p:font typeface="Lato"/>
      <p:regular r:id="rId22"/>
    </p:embeddedFont>
    <p:embeddedFont>
      <p:font typeface="Lato"/>
      <p:regular r:id="rId23"/>
    </p:embeddedFont>
    <p:embeddedFont>
      <p:font typeface="Lato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slideLayout" Target="../slideLayouts/slideLayout4.xml"/><Relationship Id="rId5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slideLayout" Target="../slideLayouts/slideLayout7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slideLayout" Target="../slideLayouts/slideLayout8.xml"/><Relationship Id="rId5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051572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Connect Four Game with Minimax Algorithm: AI vs Player</a:t>
            </a:r>
            <a:endParaRPr lang="en-US" sz="44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3114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29945" y="584240"/>
            <a:ext cx="5546408" cy="663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200"/>
              </a:lnSpc>
              <a:buNone/>
            </a:pPr>
            <a:r>
              <a:rPr lang="en-US" sz="41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AI vs Human Strategies</a:t>
            </a:r>
            <a:endParaRPr lang="en-US" sz="4150" dirty="0"/>
          </a:p>
        </p:txBody>
      </p:sp>
      <p:sp>
        <p:nvSpPr>
          <p:cNvPr id="4" name="Text 1"/>
          <p:cNvSpPr/>
          <p:nvPr/>
        </p:nvSpPr>
        <p:spPr>
          <a:xfrm>
            <a:off x="6229945" y="1672947"/>
            <a:ext cx="3669149" cy="7010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500"/>
              </a:lnSpc>
              <a:buNone/>
            </a:pPr>
            <a:r>
              <a:rPr lang="en-US" sz="55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1</a:t>
            </a:r>
            <a:endParaRPr lang="en-US" sz="5500" dirty="0"/>
          </a:p>
        </p:txBody>
      </p:sp>
      <p:sp>
        <p:nvSpPr>
          <p:cNvPr id="5" name="Text 2"/>
          <p:cNvSpPr/>
          <p:nvPr/>
        </p:nvSpPr>
        <p:spPr>
          <a:xfrm>
            <a:off x="6736556" y="2639497"/>
            <a:ext cx="2655808" cy="3319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Predictability</a:t>
            </a:r>
            <a:endParaRPr lang="en-US" sz="2050" dirty="0"/>
          </a:p>
        </p:txBody>
      </p:sp>
      <p:sp>
        <p:nvSpPr>
          <p:cNvPr id="6" name="Text 3"/>
          <p:cNvSpPr/>
          <p:nvPr/>
        </p:nvSpPr>
        <p:spPr>
          <a:xfrm>
            <a:off x="6229945" y="3098840"/>
            <a:ext cx="3669149" cy="10194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AI players tend to be predictable, with their moves often following a logical and consistent pattern.</a:t>
            </a:r>
            <a:endParaRPr lang="en-US" sz="1650" dirty="0"/>
          </a:p>
        </p:txBody>
      </p:sp>
      <p:sp>
        <p:nvSpPr>
          <p:cNvPr id="7" name="Text 4"/>
          <p:cNvSpPr/>
          <p:nvPr/>
        </p:nvSpPr>
        <p:spPr>
          <a:xfrm>
            <a:off x="10217706" y="1672947"/>
            <a:ext cx="3669149" cy="7010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500"/>
              </a:lnSpc>
              <a:buNone/>
            </a:pPr>
            <a:r>
              <a:rPr lang="en-US" sz="55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2</a:t>
            </a:r>
            <a:endParaRPr lang="en-US" sz="5500" dirty="0"/>
          </a:p>
        </p:txBody>
      </p:sp>
      <p:sp>
        <p:nvSpPr>
          <p:cNvPr id="8" name="Text 5"/>
          <p:cNvSpPr/>
          <p:nvPr/>
        </p:nvSpPr>
        <p:spPr>
          <a:xfrm>
            <a:off x="10724317" y="2639497"/>
            <a:ext cx="2655808" cy="3319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Strategic Advantage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10217706" y="3098840"/>
            <a:ext cx="3669149" cy="13592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Minimax-powered AI typically has a significant strategic advantage over human players, especially in the long run.</a:t>
            </a:r>
            <a:endParaRPr lang="en-US" sz="1650" dirty="0"/>
          </a:p>
        </p:txBody>
      </p:sp>
      <p:sp>
        <p:nvSpPr>
          <p:cNvPr id="10" name="Text 7"/>
          <p:cNvSpPr/>
          <p:nvPr/>
        </p:nvSpPr>
        <p:spPr>
          <a:xfrm>
            <a:off x="6229945" y="5201603"/>
            <a:ext cx="3669149" cy="7010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500"/>
              </a:lnSpc>
              <a:buNone/>
            </a:pPr>
            <a:r>
              <a:rPr lang="en-US" sz="55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3</a:t>
            </a:r>
            <a:endParaRPr lang="en-US" sz="5500" dirty="0"/>
          </a:p>
        </p:txBody>
      </p:sp>
      <p:sp>
        <p:nvSpPr>
          <p:cNvPr id="11" name="Text 8"/>
          <p:cNvSpPr/>
          <p:nvPr/>
        </p:nvSpPr>
        <p:spPr>
          <a:xfrm>
            <a:off x="6736556" y="6168152"/>
            <a:ext cx="2655808" cy="3319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Creativity</a:t>
            </a:r>
            <a:endParaRPr lang="en-US" sz="2050" dirty="0"/>
          </a:p>
        </p:txBody>
      </p:sp>
      <p:sp>
        <p:nvSpPr>
          <p:cNvPr id="12" name="Text 9"/>
          <p:cNvSpPr/>
          <p:nvPr/>
        </p:nvSpPr>
        <p:spPr>
          <a:xfrm>
            <a:off x="6229945" y="6627495"/>
            <a:ext cx="3669149" cy="10194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Humans can often make creative and unexpected moves that AI might not anticipate.</a:t>
            </a:r>
            <a:endParaRPr lang="en-US" sz="16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721412"/>
            <a:ext cx="652057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Overview of Connect Four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The Classic Game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57831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Connect Four is a timeless game where two players take turns dropping colored discs into a grid.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The Goal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99521" y="457831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The objective is to connect four of your pieces in a row, column, or diagonal. The first player to do so wins.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264926"/>
            <a:ext cx="624042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Introduction to Minimax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78348" y="3427333"/>
            <a:ext cx="2152055" cy="80795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993475" y="3691652"/>
            <a:ext cx="12180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1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5357217" y="3654147"/>
            <a:ext cx="110382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Game AI</a:t>
            </a:r>
            <a:endParaRPr lang="en-US" sz="2200" dirty="0"/>
          </a:p>
        </p:txBody>
      </p:sp>
      <p:sp>
        <p:nvSpPr>
          <p:cNvPr id="6" name="Shape 3"/>
          <p:cNvSpPr/>
          <p:nvPr/>
        </p:nvSpPr>
        <p:spPr>
          <a:xfrm>
            <a:off x="5187077" y="4248388"/>
            <a:ext cx="8592860" cy="15240"/>
          </a:xfrm>
          <a:prstGeom prst="roundRect">
            <a:avLst>
              <a:gd name="adj" fmla="val 625116"/>
            </a:avLst>
          </a:prstGeom>
          <a:solidFill>
            <a:srgbClr val="CECEC9"/>
          </a:solidFill>
          <a:ln/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2381" y="4291965"/>
            <a:ext cx="4304109" cy="80795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3975140" y="4469130"/>
            <a:ext cx="158353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2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6433304" y="4518779"/>
            <a:ext cx="172033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Decision Tree</a:t>
            </a:r>
            <a:endParaRPr lang="en-US" sz="2200" dirty="0"/>
          </a:p>
        </p:txBody>
      </p:sp>
      <p:sp>
        <p:nvSpPr>
          <p:cNvPr id="10" name="Shape 6"/>
          <p:cNvSpPr/>
          <p:nvPr/>
        </p:nvSpPr>
        <p:spPr>
          <a:xfrm>
            <a:off x="6263164" y="5113020"/>
            <a:ext cx="7516773" cy="15240"/>
          </a:xfrm>
          <a:prstGeom prst="roundRect">
            <a:avLst>
              <a:gd name="adj" fmla="val 625116"/>
            </a:avLst>
          </a:prstGeom>
          <a:solidFill>
            <a:srgbClr val="CECEC9"/>
          </a:solidFill>
          <a:ln/>
        </p:spPr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294" y="5156597"/>
            <a:ext cx="6456164" cy="807958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3976092" y="5333762"/>
            <a:ext cx="156448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3</a:t>
            </a:r>
            <a:endParaRPr lang="en-US" sz="2200" dirty="0"/>
          </a:p>
        </p:txBody>
      </p:sp>
      <p:sp>
        <p:nvSpPr>
          <p:cNvPr id="13" name="Text 8"/>
          <p:cNvSpPr/>
          <p:nvPr/>
        </p:nvSpPr>
        <p:spPr>
          <a:xfrm>
            <a:off x="7509272" y="5383411"/>
            <a:ext cx="247983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Minimax Algorithm</a:t>
            </a:r>
            <a:endParaRPr lang="en-US" sz="22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46113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Minimax Principles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76522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75836" y="2850237"/>
            <a:ext cx="146209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27652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Maximize Your Score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906" y="3255645"/>
            <a:ext cx="2927747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The AI uses Minimax to choose the move that maximizes its own score and minimizes the opponent's score.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4685467" y="276522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4845606" y="2850237"/>
            <a:ext cx="190024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422583" y="27652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Opponent's Moves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422583" y="3255645"/>
            <a:ext cx="292774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Minimax considers all possible moves the opponent could make, and analyzes the potential outcomes.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93790" y="555212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955000" y="5637133"/>
            <a:ext cx="187762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530906" y="555212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Recursive Evaluation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530906" y="6042541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It recursively explores possible moves and evaluates the board state after each move, considering all potential future scenarios.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47599"/>
            <a:ext cx="597574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Implementing Minimax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910007"/>
            <a:ext cx="1630323" cy="807958"/>
          </a:xfrm>
          <a:prstGeom prst="roundRect">
            <a:avLst>
              <a:gd name="adj" fmla="val 11791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028224" y="3087172"/>
            <a:ext cx="12180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1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2650927" y="3136821"/>
            <a:ext cx="143768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Game State</a:t>
            </a:r>
            <a:endParaRPr lang="en-US" sz="2200" dirty="0"/>
          </a:p>
        </p:txBody>
      </p:sp>
      <p:sp>
        <p:nvSpPr>
          <p:cNvPr id="6" name="Shape 4"/>
          <p:cNvSpPr/>
          <p:nvPr/>
        </p:nvSpPr>
        <p:spPr>
          <a:xfrm>
            <a:off x="2537460" y="3702725"/>
            <a:ext cx="11185803" cy="15240"/>
          </a:xfrm>
          <a:prstGeom prst="roundRect">
            <a:avLst>
              <a:gd name="adj" fmla="val 625116"/>
            </a:avLst>
          </a:prstGeom>
          <a:solidFill>
            <a:srgbClr val="CECEC9"/>
          </a:solidFill>
          <a:ln/>
        </p:spPr>
      </p:sp>
      <p:sp>
        <p:nvSpPr>
          <p:cNvPr id="7" name="Shape 5"/>
          <p:cNvSpPr/>
          <p:nvPr/>
        </p:nvSpPr>
        <p:spPr>
          <a:xfrm>
            <a:off x="793790" y="3831312"/>
            <a:ext cx="3260646" cy="807958"/>
          </a:xfrm>
          <a:prstGeom prst="roundRect">
            <a:avLst>
              <a:gd name="adj" fmla="val 11791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1028224" y="4008477"/>
            <a:ext cx="158353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2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4281249" y="4058126"/>
            <a:ext cx="19183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Evaluate Board</a:t>
            </a:r>
            <a:endParaRPr lang="en-US" sz="2200" dirty="0"/>
          </a:p>
        </p:txBody>
      </p:sp>
      <p:sp>
        <p:nvSpPr>
          <p:cNvPr id="10" name="Shape 8"/>
          <p:cNvSpPr/>
          <p:nvPr/>
        </p:nvSpPr>
        <p:spPr>
          <a:xfrm>
            <a:off x="4167783" y="4624030"/>
            <a:ext cx="9555480" cy="15240"/>
          </a:xfrm>
          <a:prstGeom prst="roundRect">
            <a:avLst>
              <a:gd name="adj" fmla="val 625116"/>
            </a:avLst>
          </a:prstGeom>
          <a:solidFill>
            <a:srgbClr val="CECEC9"/>
          </a:solidFill>
          <a:ln/>
        </p:spPr>
      </p:sp>
      <p:sp>
        <p:nvSpPr>
          <p:cNvPr id="11" name="Shape 9"/>
          <p:cNvSpPr/>
          <p:nvPr/>
        </p:nvSpPr>
        <p:spPr>
          <a:xfrm>
            <a:off x="793790" y="4752618"/>
            <a:ext cx="4890968" cy="807958"/>
          </a:xfrm>
          <a:prstGeom prst="roundRect">
            <a:avLst>
              <a:gd name="adj" fmla="val 11791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1028224" y="4929783"/>
            <a:ext cx="156448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3</a:t>
            </a:r>
            <a:endParaRPr lang="en-US" sz="2200" dirty="0"/>
          </a:p>
        </p:txBody>
      </p:sp>
      <p:sp>
        <p:nvSpPr>
          <p:cNvPr id="13" name="Text 11"/>
          <p:cNvSpPr/>
          <p:nvPr/>
        </p:nvSpPr>
        <p:spPr>
          <a:xfrm>
            <a:off x="5911572" y="4979432"/>
            <a:ext cx="202453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Generate Moves</a:t>
            </a:r>
            <a:endParaRPr lang="en-US" sz="2200" dirty="0"/>
          </a:p>
        </p:txBody>
      </p:sp>
      <p:sp>
        <p:nvSpPr>
          <p:cNvPr id="14" name="Shape 12"/>
          <p:cNvSpPr/>
          <p:nvPr/>
        </p:nvSpPr>
        <p:spPr>
          <a:xfrm>
            <a:off x="5798106" y="5545336"/>
            <a:ext cx="7925157" cy="15240"/>
          </a:xfrm>
          <a:prstGeom prst="roundRect">
            <a:avLst>
              <a:gd name="adj" fmla="val 625116"/>
            </a:avLst>
          </a:prstGeom>
          <a:solidFill>
            <a:srgbClr val="CECEC9"/>
          </a:solidFill>
          <a:ln/>
        </p:spPr>
      </p:sp>
      <p:sp>
        <p:nvSpPr>
          <p:cNvPr id="15" name="Shape 13"/>
          <p:cNvSpPr/>
          <p:nvPr/>
        </p:nvSpPr>
        <p:spPr>
          <a:xfrm>
            <a:off x="793790" y="5673923"/>
            <a:ext cx="6521410" cy="807958"/>
          </a:xfrm>
          <a:prstGeom prst="roundRect">
            <a:avLst>
              <a:gd name="adj" fmla="val 11791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1028224" y="5851088"/>
            <a:ext cx="160139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4</a:t>
            </a:r>
            <a:endParaRPr lang="en-US" sz="2200" dirty="0"/>
          </a:p>
        </p:txBody>
      </p:sp>
      <p:sp>
        <p:nvSpPr>
          <p:cNvPr id="17" name="Text 15"/>
          <p:cNvSpPr/>
          <p:nvPr/>
        </p:nvSpPr>
        <p:spPr>
          <a:xfrm>
            <a:off x="7542014" y="5900738"/>
            <a:ext cx="232993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Minimax Function</a:t>
            </a:r>
            <a:endParaRPr lang="en-US" sz="22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821430"/>
            <a:ext cx="600503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Evaluating Board States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4870371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566416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Winning Lines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93790" y="6154579"/>
            <a:ext cx="412075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The AI assigns higher scores to board states with winning lines, prioritizing moves that lead to a victory.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4704" y="4870371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254704" y="566416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Opponent's Threats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5254704" y="6154579"/>
            <a:ext cx="412087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It evaluates the opponent's potential winning lines, assigning lower scores to moves that increase those threats.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5738" y="4870371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715738" y="566416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Strategic Position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715738" y="6154579"/>
            <a:ext cx="412075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The AI also considers factors like controlling the center column and creating multiple potential winning lines.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66663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Depth-First Search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2715578"/>
            <a:ext cx="1134070" cy="181451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68022" y="294239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Exploration Depth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268022" y="3432810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Minimax uses a depth-first search to explore the decision tree to a certain depth.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4530090"/>
            <a:ext cx="1134070" cy="203275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68022" y="475690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Pruning Techniques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268022" y="5247323"/>
            <a:ext cx="608218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To optimize the search, it uses pruning techniques like alpha-beta pruning to cut off branches that are unlikely to lead to better outcomes.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247418"/>
            <a:ext cx="690312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Challenges in Connect Four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296358"/>
            <a:ext cx="3664863" cy="2773799"/>
          </a:xfrm>
          <a:prstGeom prst="roundRect">
            <a:avLst>
              <a:gd name="adj" fmla="val 3435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14624" y="253079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Complexity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14624" y="3021211"/>
            <a:ext cx="3195995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The game has a relatively small number of moves but the decision tree can become large and complex, requiring efficient algorithms.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2296358"/>
            <a:ext cx="3664863" cy="2773799"/>
          </a:xfrm>
          <a:prstGeom prst="roundRect">
            <a:avLst>
              <a:gd name="adj" fmla="val 3435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406301" y="2530793"/>
            <a:ext cx="30243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Incomplete Information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406301" y="3021211"/>
            <a:ext cx="3195995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The AI cannot see all future moves of the opponent. It has to make decisions based on its current knowledge and assumptions.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296972"/>
            <a:ext cx="7556421" cy="1685092"/>
          </a:xfrm>
          <a:prstGeom prst="roundRect">
            <a:avLst>
              <a:gd name="adj" fmla="val 5654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514624" y="553140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Strategic Variations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14624" y="6021824"/>
            <a:ext cx="70875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Human players can employ unpredictable strategies, making it challenging for the AI to anticipate all possible moves.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677228"/>
            <a:ext cx="641401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Handling Draw Scenarios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605111" y="1726168"/>
            <a:ext cx="30480" cy="5826085"/>
          </a:xfrm>
          <a:prstGeom prst="roundRect">
            <a:avLst>
              <a:gd name="adj" fmla="val 312558"/>
            </a:avLst>
          </a:prstGeom>
          <a:solidFill>
            <a:srgbClr val="CECEC9"/>
          </a:solidFill>
          <a:ln/>
        </p:spPr>
      </p:sp>
      <p:sp>
        <p:nvSpPr>
          <p:cNvPr id="5" name="Shape 2"/>
          <p:cNvSpPr/>
          <p:nvPr/>
        </p:nvSpPr>
        <p:spPr>
          <a:xfrm>
            <a:off x="6845022" y="2221230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CECEC9"/>
          </a:solidFill>
          <a:ln/>
        </p:spPr>
      </p:sp>
      <p:sp>
        <p:nvSpPr>
          <p:cNvPr id="6" name="Shape 3"/>
          <p:cNvSpPr/>
          <p:nvPr/>
        </p:nvSpPr>
        <p:spPr>
          <a:xfrm>
            <a:off x="6365200" y="198131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547247" y="2066330"/>
            <a:ext cx="146209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7867888" y="195298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Full Board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867888" y="2443401"/>
            <a:ext cx="596872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The game can end in a draw if the board fills up before any player achieves four in a row.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845022" y="4117896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CECEC9"/>
          </a:solidFill>
          <a:ln/>
        </p:spPr>
      </p:sp>
      <p:sp>
        <p:nvSpPr>
          <p:cNvPr id="11" name="Shape 8"/>
          <p:cNvSpPr/>
          <p:nvPr/>
        </p:nvSpPr>
        <p:spPr>
          <a:xfrm>
            <a:off x="6365200" y="387798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525339" y="3962995"/>
            <a:ext cx="190024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2</a:t>
            </a:r>
            <a:endParaRPr lang="en-US" sz="2650" dirty="0"/>
          </a:p>
        </p:txBody>
      </p:sp>
      <p:sp>
        <p:nvSpPr>
          <p:cNvPr id="13" name="Text 10"/>
          <p:cNvSpPr/>
          <p:nvPr/>
        </p:nvSpPr>
        <p:spPr>
          <a:xfrm>
            <a:off x="7867888" y="38496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AI Detection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7867888" y="4340066"/>
            <a:ext cx="596872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The AI is designed to detect draw scenarios and make moves accordingly, avoiding unnecessary moves that lead to a draw.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6845022" y="6014561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CECEC9"/>
          </a:solidFill>
          <a:ln/>
        </p:spPr>
      </p:sp>
      <p:sp>
        <p:nvSpPr>
          <p:cNvPr id="16" name="Shape 13"/>
          <p:cNvSpPr/>
          <p:nvPr/>
        </p:nvSpPr>
        <p:spPr>
          <a:xfrm>
            <a:off x="6365200" y="577465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6526411" y="5859661"/>
            <a:ext cx="187762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3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7867888" y="57463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Optimal Strategy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7867888" y="6236732"/>
            <a:ext cx="596872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The Minimax algorithm attempts to achieve the best possible outcome for the AI, even if it means accepting a draw rather than losing.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2024-12-20T21:22:00Z</dcterms:created>
  <dcterms:modified xsi:type="dcterms:W3CDTF">2024-12-20T21:22:00Z</dcterms:modified>
</cp:coreProperties>
</file>